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100" d="100"/>
          <a:sy n="100" d="100"/>
        </p:scale>
        <p:origin x="117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hava-gautama/IBM-applied-data-science-capstone/blob/c190327a3fe3c79f1383a2bc64e193c2364aaf7e/03_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hava-gautama/IBM-applied-data-science-capstone/blob/c190327a3fe3c79f1383a2bc64e193c2364aaf7e/05_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hava-gautama/IBM-applied-data-science-capstone/blob/c190327a3fe3c79f1383a2bc64e193c2364aaf7e/0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hava-gautama/IBM-applied-data-science-capstone/blob/c190327a3fe3c79f1383a2bc64e193c2364aaf7e/06_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hava-gautama/IBM-applied-data-science-capstone/blob/c190327a3fe3c79f1383a2bc64e193c2364aaf7e/0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hava-gautama/IBM-applied-data-science-capstone/blob/c190327a3fe3c79f1383a2bc64e193c2364aaf7e/08_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hava-gautama/IBM-applied-data-science-capstone/blob/c190327a3fe3c79f1383a2bc64e193c2364aaf7e/01_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hava-gautama/IBM-applied-data-science-capstone/blob/c190327a3fe3c79f1383a2bc64e193c2364aaf7e/02_Data%20Collection%20with%20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Dhava Gautama</a:t>
            </a:r>
          </a:p>
          <a:p>
            <a:r>
              <a:rPr lang="en-US" dirty="0">
                <a:solidFill>
                  <a:schemeClr val="bg2"/>
                </a:solidFill>
                <a:latin typeface="Abadi" panose="020B0604020104020204" pitchFamily="34" charset="0"/>
                <a:ea typeface="SF Pro" pitchFamily="2" charset="0"/>
                <a:cs typeface="SF Pro" pitchFamily="2" charset="0"/>
              </a:rPr>
              <a:t>28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44880" cy="4351338"/>
          </a:xfrm>
          <a:prstGeom prst="rect">
            <a:avLst/>
          </a:prstGeom>
        </p:spPr>
        <p:txBody>
          <a:bodyPr/>
          <a:lstStyle/>
          <a:p>
            <a:pPr algn="just"/>
            <a:r>
              <a:rPr lang="en-US" sz="1800" dirty="0">
                <a:solidFill>
                  <a:schemeClr val="accent3">
                    <a:lumMod val="25000"/>
                  </a:schemeClr>
                </a:solidFill>
                <a:latin typeface="Abadi" panose="020B0604020104020204" pitchFamily="34" charset="0"/>
              </a:rPr>
              <a:t>Data Exploration: The data wrangling process began with performing exploratory data analysis to gain insights into the data structure and content.</a:t>
            </a:r>
          </a:p>
          <a:p>
            <a:pPr algn="just"/>
            <a:r>
              <a:rPr lang="en-US" sz="1800" dirty="0">
                <a:solidFill>
                  <a:schemeClr val="accent3">
                    <a:lumMod val="25000"/>
                  </a:schemeClr>
                </a:solidFill>
                <a:latin typeface="Abadi" panose="020B0604020104020204" pitchFamily="34" charset="0"/>
              </a:rPr>
              <a:t>Label Determination: Next, training labels were determined to prepare the data for modeling.</a:t>
            </a:r>
          </a:p>
          <a:p>
            <a:pPr algn="just"/>
            <a:r>
              <a:rPr lang="en-US" sz="1800" dirty="0">
                <a:solidFill>
                  <a:schemeClr val="accent3">
                    <a:lumMod val="25000"/>
                  </a:schemeClr>
                </a:solidFill>
                <a:latin typeface="Abadi" panose="020B0604020104020204" pitchFamily="34" charset="0"/>
              </a:rPr>
              <a:t>Feature Engineering: The data was then processed to extract relevant features</a:t>
            </a:r>
          </a:p>
          <a:p>
            <a:pPr algn="just"/>
            <a:r>
              <a:rPr lang="en-US" sz="1800" dirty="0">
                <a:solidFill>
                  <a:schemeClr val="accent3">
                    <a:lumMod val="25000"/>
                  </a:schemeClr>
                </a:solidFill>
                <a:latin typeface="Abadi" panose="020B0604020104020204" pitchFamily="34" charset="0"/>
              </a:rPr>
              <a:t>Data Transformation: A new feature, landing outcome label, was created from the existing Outcome column.</a:t>
            </a:r>
          </a:p>
          <a:p>
            <a:pPr algn="just"/>
            <a:r>
              <a:rPr lang="en-US" sz="1800" dirty="0">
                <a:solidFill>
                  <a:schemeClr val="accent3">
                    <a:lumMod val="25000"/>
                  </a:schemeClr>
                </a:solidFill>
                <a:latin typeface="Abadi" panose="020B0604020104020204" pitchFamily="34" charset="0"/>
              </a:rPr>
              <a:t>Data Export: Finally, the processed data was exported to CSV for further analysis or modeling.</a:t>
            </a:r>
          </a:p>
          <a:p>
            <a:pPr marL="0" indent="0" algn="just">
              <a:buNone/>
            </a:pPr>
            <a:endParaRPr lang="en-US" sz="1400" dirty="0">
              <a:solidFill>
                <a:schemeClr val="accent3">
                  <a:lumMod val="25000"/>
                </a:schemeClr>
              </a:solidFill>
              <a:latin typeface="Abadi" panose="020B0604020104020204" pitchFamily="34" charset="0"/>
            </a:endParaRPr>
          </a:p>
          <a:p>
            <a:pPr algn="just"/>
            <a:endParaRPr lang="en-US" sz="1600" dirty="0"/>
          </a:p>
          <a:p>
            <a:pPr algn="just"/>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A diagram of a data analysis&#10;&#10;Description automatically generated">
            <a:extLst>
              <a:ext uri="{FF2B5EF4-FFF2-40B4-BE49-F238E27FC236}">
                <a16:creationId xmlns:a16="http://schemas.microsoft.com/office/drawing/2014/main" id="{BC25D899-B186-77D6-1C60-9380376DCECC}"/>
              </a:ext>
            </a:extLst>
          </p:cNvPr>
          <p:cNvPicPr>
            <a:picLocks noChangeAspect="1"/>
          </p:cNvPicPr>
          <p:nvPr/>
        </p:nvPicPr>
        <p:blipFill>
          <a:blip r:embed="rId3"/>
          <a:stretch>
            <a:fillRect/>
          </a:stretch>
        </p:blipFill>
        <p:spPr>
          <a:xfrm>
            <a:off x="6614891" y="1993605"/>
            <a:ext cx="4843081" cy="3354572"/>
          </a:xfrm>
          <a:prstGeom prst="rect">
            <a:avLst/>
          </a:prstGeom>
        </p:spPr>
      </p:pic>
      <p:sp>
        <p:nvSpPr>
          <p:cNvPr id="7" name="TextBox 6">
            <a:extLst>
              <a:ext uri="{FF2B5EF4-FFF2-40B4-BE49-F238E27FC236}">
                <a16:creationId xmlns:a16="http://schemas.microsoft.com/office/drawing/2014/main" id="{0E11CD44-8D66-C9A9-89B0-EE3DE9D30014}"/>
              </a:ext>
            </a:extLst>
          </p:cNvPr>
          <p:cNvSpPr txBox="1"/>
          <p:nvPr/>
        </p:nvSpPr>
        <p:spPr>
          <a:xfrm>
            <a:off x="8029575" y="5393238"/>
            <a:ext cx="2638425" cy="369332"/>
          </a:xfrm>
          <a:prstGeom prst="rect">
            <a:avLst/>
          </a:prstGeom>
          <a:noFill/>
        </p:spPr>
        <p:txBody>
          <a:bodyPr wrap="square">
            <a:spAutoFit/>
          </a:bodyPr>
          <a:lstStyle/>
          <a:p>
            <a:pPr marL="0" indent="0" algn="just">
              <a:buNone/>
            </a:pPr>
            <a:r>
              <a:rPr lang="en-US" sz="1800" dirty="0">
                <a:solidFill>
                  <a:schemeClr val="accent3">
                    <a:lumMod val="25000"/>
                  </a:schemeClr>
                </a:solidFill>
                <a:latin typeface="Abadi" panose="020B0604020104020204" pitchFamily="34" charset="0"/>
                <a:hlinkClick r:id="rId4"/>
              </a:rPr>
              <a:t>Data Wrangling </a:t>
            </a:r>
            <a:r>
              <a:rPr lang="en-US" sz="1800" dirty="0" err="1">
                <a:solidFill>
                  <a:schemeClr val="accent3">
                    <a:lumMod val="25000"/>
                  </a:schemeClr>
                </a:solidFill>
                <a:latin typeface="Abadi" panose="020B0604020104020204" pitchFamily="34" charset="0"/>
                <a:hlinkClick r:id="rId4"/>
              </a:rPr>
              <a:t>Github</a:t>
            </a:r>
            <a:endParaRPr lang="en-US" sz="20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8925"/>
            <a:ext cx="10515601" cy="4351338"/>
          </a:xfrm>
          <a:prstGeom prst="rect">
            <a:avLst/>
          </a:prstGeom>
        </p:spPr>
        <p:txBody>
          <a:bodyPr lIns="91440" tIns="45720" rIns="91440" bIns="45720" anchor="t"/>
          <a:lstStyle/>
          <a:p>
            <a:pPr marL="0" indent="0" algn="just">
              <a:lnSpc>
                <a:spcPct val="100000"/>
              </a:lnSpc>
              <a:spcBef>
                <a:spcPts val="1400"/>
              </a:spcBef>
              <a:buNone/>
            </a:pPr>
            <a:r>
              <a:rPr lang="en-US" sz="3200" dirty="0">
                <a:solidFill>
                  <a:schemeClr val="accent3">
                    <a:lumMod val="25000"/>
                  </a:schemeClr>
                </a:solidFill>
                <a:latin typeface="Abadi" panose="020B0604020104020204" pitchFamily="34" charset="0"/>
              </a:rPr>
              <a:t>Chart Plotted</a:t>
            </a:r>
          </a:p>
          <a:p>
            <a:pPr algn="just">
              <a:lnSpc>
                <a:spcPct val="100000"/>
              </a:lnSpc>
              <a:spcBef>
                <a:spcPts val="1400"/>
              </a:spcBef>
            </a:pPr>
            <a:r>
              <a:rPr lang="en-US" sz="3200" dirty="0">
                <a:solidFill>
                  <a:schemeClr val="accent3">
                    <a:lumMod val="25000"/>
                  </a:schemeClr>
                </a:solidFill>
                <a:latin typeface="Abadi" panose="020B0604020104020204" pitchFamily="34" charset="0"/>
              </a:rPr>
              <a:t>Relationship between Flight Number and Launch Site</a:t>
            </a:r>
          </a:p>
          <a:p>
            <a:pPr algn="just"/>
            <a:r>
              <a:rPr lang="en-US" sz="3200" dirty="0">
                <a:latin typeface="Abadi" panose="020B0604020104020204" pitchFamily="34" charset="0"/>
              </a:rPr>
              <a:t>Relationship between Payload and Launch Site</a:t>
            </a:r>
          </a:p>
          <a:p>
            <a:pPr algn="just"/>
            <a:r>
              <a:rPr lang="en-US" sz="3200" dirty="0">
                <a:latin typeface="Abadi" panose="020B0604020104020204" pitchFamily="34" charset="0"/>
              </a:rPr>
              <a:t>Relationship between success rate of each orbit type</a:t>
            </a:r>
          </a:p>
          <a:p>
            <a:pPr algn="just"/>
            <a:r>
              <a:rPr lang="en-US" sz="3200" dirty="0">
                <a:latin typeface="Abadi" panose="020B0604020104020204" pitchFamily="34" charset="0"/>
              </a:rPr>
              <a:t>Relationship between </a:t>
            </a:r>
            <a:r>
              <a:rPr lang="en-US" sz="3200" dirty="0" err="1">
                <a:latin typeface="Abadi" panose="020B0604020104020204" pitchFamily="34" charset="0"/>
              </a:rPr>
              <a:t>FlightNumber</a:t>
            </a:r>
            <a:r>
              <a:rPr lang="en-US" sz="3200" dirty="0">
                <a:latin typeface="Abadi" panose="020B0604020104020204" pitchFamily="34" charset="0"/>
              </a:rPr>
              <a:t> and Orbit type</a:t>
            </a:r>
          </a:p>
          <a:p>
            <a:pPr algn="just"/>
            <a:r>
              <a:rPr lang="en-US" sz="3200" dirty="0">
                <a:latin typeface="Abadi" panose="020B0604020104020204" pitchFamily="34" charset="0"/>
              </a:rPr>
              <a:t>Relationship between Payload and Orbit type</a:t>
            </a:r>
          </a:p>
          <a:p>
            <a:pPr algn="just"/>
            <a:r>
              <a:rPr lang="en-US" sz="3200" dirty="0">
                <a:latin typeface="Abadi" panose="020B0604020104020204" pitchFamily="34" charset="0"/>
              </a:rPr>
              <a:t>Launch success yearly trend</a:t>
            </a:r>
          </a:p>
          <a:p>
            <a:pPr marL="0" indent="0" algn="just">
              <a:buNone/>
            </a:pPr>
            <a:r>
              <a:rPr lang="en-US" sz="3200" dirty="0">
                <a:latin typeface="Abadi" panose="020B0604020104020204" pitchFamily="34" charset="0"/>
                <a:hlinkClick r:id="rId3"/>
              </a:rPr>
              <a:t>EDA with Data Visualization </a:t>
            </a:r>
            <a:r>
              <a:rPr lang="en-US" sz="3200" dirty="0" err="1">
                <a:latin typeface="Abadi" panose="020B0604020104020204" pitchFamily="34" charset="0"/>
                <a:hlinkClick r:id="rId3"/>
              </a:rPr>
              <a:t>Github</a:t>
            </a:r>
            <a:endParaRPr lang="en-US" sz="3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buNone/>
            </a:pPr>
            <a:r>
              <a:rPr lang="en-US" sz="1600" dirty="0">
                <a:latin typeface="Abadi" panose="020B0604020104020204" pitchFamily="34" charset="0"/>
              </a:rPr>
              <a:t>Performed SQL queries:</a:t>
            </a:r>
          </a:p>
          <a:p>
            <a:pPr algn="just"/>
            <a:r>
              <a:rPr lang="en-US" sz="1600" dirty="0">
                <a:latin typeface="Abadi" panose="020B0604020104020204" pitchFamily="34" charset="0"/>
              </a:rPr>
              <a:t>Displaying the names of the unique launch sites in the space mission</a:t>
            </a:r>
          </a:p>
          <a:p>
            <a:pPr algn="just"/>
            <a:r>
              <a:rPr lang="en-US" sz="1600" dirty="0">
                <a:latin typeface="Abadi" panose="020B0604020104020204" pitchFamily="34" charset="0"/>
              </a:rPr>
              <a:t>Displaying 5 records where launch sites begin with the string ‘CCA'</a:t>
            </a:r>
          </a:p>
          <a:p>
            <a:pPr algn="just"/>
            <a:r>
              <a:rPr lang="en-US" sz="1600" dirty="0">
                <a:latin typeface="Abadi" panose="020B0604020104020204" pitchFamily="34" charset="0"/>
              </a:rPr>
              <a:t>Displaying the total payload mass carried by boosters launched by NASA (CRS)</a:t>
            </a:r>
          </a:p>
          <a:p>
            <a:pPr algn="just"/>
            <a:r>
              <a:rPr lang="en-US" sz="1600" dirty="0">
                <a:latin typeface="Abadi" panose="020B0604020104020204" pitchFamily="34" charset="0"/>
              </a:rPr>
              <a:t>Displaying average payload mass carried by booster version F9 v1.1</a:t>
            </a:r>
          </a:p>
          <a:p>
            <a:pPr algn="just"/>
            <a:r>
              <a:rPr lang="en-US" sz="1600" dirty="0">
                <a:latin typeface="Abadi" panose="020B0604020104020204" pitchFamily="34" charset="0"/>
              </a:rPr>
              <a:t>Listing the date when the first successful landing outcome in ground pad was achieved</a:t>
            </a:r>
          </a:p>
          <a:p>
            <a:pPr algn="just"/>
            <a:r>
              <a:rPr lang="en-US" sz="1600" dirty="0">
                <a:latin typeface="Abadi" panose="020B0604020104020204" pitchFamily="34" charset="0"/>
              </a:rPr>
              <a:t>Listing the names of the boosters which have success in drone ship and have payload mass greater than 4000 but less than 6000</a:t>
            </a:r>
          </a:p>
          <a:p>
            <a:pPr algn="just"/>
            <a:r>
              <a:rPr lang="en-US" sz="1600" dirty="0">
                <a:latin typeface="Abadi" panose="020B0604020104020204" pitchFamily="34" charset="0"/>
              </a:rPr>
              <a:t>Listing the total number of successful and failure mission outcomes</a:t>
            </a:r>
          </a:p>
          <a:p>
            <a:pPr algn="just"/>
            <a:r>
              <a:rPr lang="en-US" sz="1600" dirty="0">
                <a:latin typeface="Abadi" panose="020B0604020104020204" pitchFamily="34" charset="0"/>
              </a:rPr>
              <a:t>Listing the names of the booster versions which have carried the maximum payload mass</a:t>
            </a:r>
          </a:p>
          <a:p>
            <a:pPr algn="just"/>
            <a:r>
              <a:rPr lang="en-US" sz="1600" dirty="0">
                <a:latin typeface="Abadi" panose="020B0604020104020204" pitchFamily="34" charset="0"/>
              </a:rPr>
              <a:t>Listing the failed landing outcomes in drone ship, their booster versions and launch site names for the months in year 2015 </a:t>
            </a:r>
          </a:p>
          <a:p>
            <a:pPr algn="just"/>
            <a:r>
              <a:rPr lang="en-US" sz="1600" dirty="0">
                <a:latin typeface="Abadi" panose="020B0604020104020204" pitchFamily="34" charset="0"/>
              </a:rPr>
              <a:t>Ranking the count of landing outcomes (such as Failure (drone ship) or Success (ground pad)) between the date  2010-06-04 and 2017-03-20 in descending order</a:t>
            </a:r>
          </a:p>
          <a:p>
            <a:pPr marL="0" indent="0">
              <a:buNone/>
            </a:pPr>
            <a:r>
              <a:rPr lang="en-US" sz="1600" dirty="0">
                <a:latin typeface="Abadi" panose="020B0604020104020204" pitchFamily="34" charset="0"/>
                <a:hlinkClick r:id="rId3"/>
              </a:rPr>
              <a:t>EDA with SQL </a:t>
            </a:r>
            <a:r>
              <a:rPr lang="en-US" sz="1600" dirty="0" err="1">
                <a:latin typeface="Abadi" panose="020B0604020104020204" pitchFamily="34" charset="0"/>
                <a:hlinkClick r:id="rId3"/>
              </a:rPr>
              <a:t>Github</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marL="0" indent="0">
              <a:buNone/>
            </a:pPr>
            <a:r>
              <a:rPr lang="en-US" dirty="0">
                <a:latin typeface="Abadi" panose="020B0604020104020204" pitchFamily="34" charset="0"/>
              </a:rPr>
              <a:t>Visualizing Launch Sites and Outcomes</a:t>
            </a:r>
          </a:p>
          <a:p>
            <a:pPr marL="0" indent="0">
              <a:buNone/>
            </a:pPr>
            <a:r>
              <a:rPr lang="en-US" dirty="0">
                <a:latin typeface="Abadi" panose="020B0604020104020204" pitchFamily="34" charset="0"/>
              </a:rPr>
              <a:t>Launch Site Markers:</a:t>
            </a:r>
          </a:p>
          <a:p>
            <a:r>
              <a:rPr lang="en-US" dirty="0">
                <a:latin typeface="Abadi" panose="020B0604020104020204" pitchFamily="34" charset="0"/>
              </a:rPr>
              <a:t>A marker with a circle, popup label, and text label was added to denote the NASA Johnson Space Center, utilizing its precise latitude and longitude coordinates as the starting location.</a:t>
            </a:r>
          </a:p>
          <a:p>
            <a:r>
              <a:rPr lang="en-US" dirty="0">
                <a:latin typeface="Abadi" panose="020B0604020104020204" pitchFamily="34" charset="0"/>
              </a:rPr>
              <a:t>Markers with circles, popup labels, and text labels were added to identify all launch sites, leveraging their latitude and longitude coordinates to illustrate their geographical locations and proximity to the Equator and coastlines.</a:t>
            </a:r>
          </a:p>
          <a:p>
            <a:pPr marL="0" indent="0">
              <a:buNone/>
            </a:pPr>
            <a:r>
              <a:rPr lang="en-US" dirty="0">
                <a:latin typeface="Abadi" panose="020B0604020104020204" pitchFamily="34" charset="0"/>
              </a:rPr>
              <a:t>Launch Outcome Indicators:</a:t>
            </a:r>
          </a:p>
          <a:p>
            <a:r>
              <a:rPr lang="en-US" dirty="0">
                <a:latin typeface="Abadi" panose="020B0604020104020204" pitchFamily="34" charset="0"/>
              </a:rPr>
              <a:t>Colored markers were used to distinguish between successful (green) and failed (red) launches, employing a marker cluster to highlight launch sites with relatively high success rates.</a:t>
            </a:r>
          </a:p>
          <a:p>
            <a:pPr marL="0" indent="0">
              <a:buNone/>
            </a:pPr>
            <a:r>
              <a:rPr lang="en-US" dirty="0">
                <a:latin typeface="Abadi" panose="020B0604020104020204" pitchFamily="34" charset="0"/>
              </a:rPr>
              <a:t>Proximity Analysis:</a:t>
            </a:r>
          </a:p>
          <a:p>
            <a:r>
              <a:rPr lang="en-US" dirty="0">
                <a:latin typeface="Abadi" panose="020B0604020104020204" pitchFamily="34" charset="0"/>
              </a:rPr>
              <a:t>Colored lines were added to visualize the distances between a launch site (e.g., KSC LC-39A) and its surrounding features, including railways, highways, coastlines, and the closest city.</a:t>
            </a:r>
          </a:p>
          <a:p>
            <a:pPr marL="0" indent="0">
              <a:buNone/>
            </a:pPr>
            <a:r>
              <a:rPr lang="en-US" dirty="0">
                <a:latin typeface="Abadi" panose="020B0604020104020204" pitchFamily="34" charset="0"/>
                <a:hlinkClick r:id="rId3"/>
              </a:rPr>
              <a:t>Build an Interactive Map with Folium </a:t>
            </a:r>
            <a:r>
              <a:rPr lang="en-US" dirty="0" err="1">
                <a:latin typeface="Abadi" panose="020B0604020104020204" pitchFamily="34" charset="0"/>
                <a:hlinkClick r:id="rId3"/>
              </a:rPr>
              <a:t>Github</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62500" lnSpcReduction="20000"/>
          </a:bodyPr>
          <a:lstStyle/>
          <a:p>
            <a:pPr marL="0" indent="0">
              <a:buNone/>
            </a:pPr>
            <a:r>
              <a:rPr lang="en-US" dirty="0">
                <a:latin typeface="Abadi" panose="020B0604020104020204" pitchFamily="34" charset="0"/>
              </a:rPr>
              <a:t>Launch Site Selection:</a:t>
            </a:r>
          </a:p>
          <a:p>
            <a:r>
              <a:rPr lang="en-US" dirty="0">
                <a:latin typeface="Abadi" panose="020B0604020104020204" pitchFamily="34" charset="0"/>
              </a:rPr>
              <a:t>A dropdown list was integrated to facilitate the selection of a specific launch site, enabling users to focus on individual site performance.</a:t>
            </a:r>
          </a:p>
          <a:p>
            <a:pPr marL="0" indent="0">
              <a:buNone/>
            </a:pPr>
            <a:r>
              <a:rPr lang="en-US" dirty="0">
                <a:latin typeface="Abadi" panose="020B0604020104020204" pitchFamily="34" charset="0"/>
              </a:rPr>
              <a:t>Launch Outcome Analysis:</a:t>
            </a:r>
          </a:p>
          <a:p>
            <a:r>
              <a:rPr lang="en-US" dirty="0">
                <a:latin typeface="Abadi" panose="020B0604020104020204" pitchFamily="34" charset="0"/>
              </a:rPr>
              <a:t>A pie chart was added to provide a comprehensive view of launch outcomes, displaying the total number of successful launches across all sites and, when a specific site is selected, the proportion of successful versus failed launches for that site.</a:t>
            </a:r>
          </a:p>
          <a:p>
            <a:pPr marL="0" indent="0">
              <a:buNone/>
            </a:pPr>
            <a:r>
              <a:rPr lang="en-US" dirty="0">
                <a:latin typeface="Abadi" panose="020B0604020104020204" pitchFamily="34" charset="0"/>
              </a:rPr>
              <a:t>Payload Mass Filtering:</a:t>
            </a:r>
          </a:p>
          <a:p>
            <a:r>
              <a:rPr lang="en-US" dirty="0">
                <a:latin typeface="Abadi" panose="020B0604020104020204" pitchFamily="34" charset="0"/>
              </a:rPr>
              <a:t>A slider was incorporated to allow users to select a specific payload mass range, enabling the exploration of launch outcomes within defined payload parameters.</a:t>
            </a:r>
          </a:p>
          <a:p>
            <a:pPr marL="0" indent="0">
              <a:buNone/>
            </a:pPr>
            <a:r>
              <a:rPr lang="en-US" dirty="0">
                <a:latin typeface="Abadi" panose="020B0604020104020204" pitchFamily="34" charset="0"/>
              </a:rPr>
              <a:t>Payload Mass vs. Success Rate Correlation:</a:t>
            </a:r>
          </a:p>
          <a:p>
            <a:r>
              <a:rPr lang="en-US" dirty="0">
                <a:latin typeface="Abadi" panose="020B0604020104020204" pitchFamily="34" charset="0"/>
              </a:rPr>
              <a:t>A scatter chart was created to illustrate the relationship between payload mass and launch success rate for different booster versions, providing insights into the impact of payload mass on launch outcomes.</a:t>
            </a:r>
          </a:p>
          <a:p>
            <a:pPr marL="0" indent="0">
              <a:buNone/>
            </a:pPr>
            <a:r>
              <a:rPr lang="en-US" dirty="0">
                <a:latin typeface="Abadi" panose="020B0604020104020204" pitchFamily="34" charset="0"/>
                <a:hlinkClick r:id="rId3"/>
              </a:rPr>
              <a:t>Build a Dashboard with </a:t>
            </a:r>
            <a:r>
              <a:rPr lang="en-US" dirty="0" err="1">
                <a:latin typeface="Abadi" panose="020B0604020104020204" pitchFamily="34" charset="0"/>
                <a:hlinkClick r:id="rId3"/>
              </a:rPr>
              <a:t>Plotly</a:t>
            </a:r>
            <a:r>
              <a:rPr lang="en-US" dirty="0">
                <a:latin typeface="Abadi" panose="020B0604020104020204" pitchFamily="34" charset="0"/>
                <a:hlinkClick r:id="rId3"/>
              </a:rPr>
              <a:t> Dash </a:t>
            </a:r>
            <a:r>
              <a:rPr lang="en-US" dirty="0" err="1">
                <a:latin typeface="Abadi" panose="020B0604020104020204" pitchFamily="34" charset="0"/>
                <a:hlinkClick r:id="rId3"/>
              </a:rPr>
              <a:t>Github</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6715311" cy="4677772"/>
          </a:xfrm>
          <a:prstGeom prst="rect">
            <a:avLst/>
          </a:prstGeom>
        </p:spPr>
        <p:txBody>
          <a:bodyPr>
            <a:normAutofit fontScale="92500" lnSpcReduction="10000"/>
          </a:bodyPr>
          <a:lstStyle/>
          <a:p>
            <a:pPr marL="0" indent="0" algn="just">
              <a:buNone/>
            </a:pPr>
            <a:r>
              <a:rPr lang="en-US" sz="1600" dirty="0">
                <a:latin typeface="Abadi" panose="020B0604020104020204" pitchFamily="34" charset="0"/>
              </a:rPr>
              <a:t>Step 1: Data Preparation</a:t>
            </a:r>
          </a:p>
          <a:p>
            <a:pPr algn="just"/>
            <a:r>
              <a:rPr lang="en-US" sz="1600" dirty="0">
                <a:latin typeface="Abadi" panose="020B0604020104020204" pitchFamily="34" charset="0"/>
              </a:rPr>
              <a:t>Create a NumPy array from the "Class" column in the data</a:t>
            </a:r>
          </a:p>
          <a:p>
            <a:pPr algn="just"/>
            <a:r>
              <a:rPr lang="en-US" sz="1600" dirty="0">
                <a:latin typeface="Abadi" panose="020B0604020104020204" pitchFamily="34" charset="0"/>
              </a:rPr>
              <a:t>Standardize the data using </a:t>
            </a:r>
            <a:r>
              <a:rPr lang="en-US" sz="1600" dirty="0" err="1">
                <a:latin typeface="Abadi" panose="020B0604020104020204" pitchFamily="34" charset="0"/>
              </a:rPr>
              <a:t>StandardScaler</a:t>
            </a:r>
            <a:r>
              <a:rPr lang="en-US" sz="1600" dirty="0">
                <a:latin typeface="Abadi" panose="020B0604020104020204" pitchFamily="34" charset="0"/>
              </a:rPr>
              <a:t> (fit and transform)</a:t>
            </a:r>
          </a:p>
          <a:p>
            <a:pPr marL="0" indent="0" algn="just">
              <a:buNone/>
            </a:pPr>
            <a:r>
              <a:rPr lang="en-US" sz="1600" dirty="0">
                <a:latin typeface="Abadi" panose="020B0604020104020204" pitchFamily="34" charset="0"/>
              </a:rPr>
              <a:t>Step 2: Data Split</a:t>
            </a:r>
          </a:p>
          <a:p>
            <a:pPr algn="just"/>
            <a:r>
              <a:rPr lang="en-US" sz="1600" dirty="0">
                <a:latin typeface="Abadi" panose="020B0604020104020204" pitchFamily="34" charset="0"/>
              </a:rPr>
              <a:t>Split the data into training and testing sets using </a:t>
            </a:r>
            <a:r>
              <a:rPr lang="en-US" sz="1600" dirty="0" err="1">
                <a:latin typeface="Abadi" panose="020B0604020104020204" pitchFamily="34" charset="0"/>
              </a:rPr>
              <a:t>train_test_split</a:t>
            </a:r>
            <a:r>
              <a:rPr lang="en-US" sz="1600" dirty="0">
                <a:latin typeface="Abadi" panose="020B0604020104020204" pitchFamily="34" charset="0"/>
              </a:rPr>
              <a:t> function</a:t>
            </a:r>
          </a:p>
          <a:p>
            <a:pPr marL="0" indent="0" algn="just">
              <a:buNone/>
            </a:pPr>
            <a:r>
              <a:rPr lang="en-US" sz="1600" dirty="0">
                <a:latin typeface="Abadi" panose="020B0604020104020204" pitchFamily="34" charset="0"/>
              </a:rPr>
              <a:t>Step 3: Model Selection and Hyperparameter Tuning</a:t>
            </a:r>
          </a:p>
          <a:p>
            <a:pPr algn="just"/>
            <a:r>
              <a:rPr lang="en-US" sz="1600" dirty="0">
                <a:latin typeface="Abadi" panose="020B0604020104020204" pitchFamily="34" charset="0"/>
              </a:rPr>
              <a:t>Step 4: Model </a:t>
            </a:r>
            <a:r>
              <a:rPr lang="en-US" sz="1600" dirty="0" err="1">
                <a:latin typeface="Abadi" panose="020B0604020104020204" pitchFamily="34" charset="0"/>
              </a:rPr>
              <a:t>EvaluaCreate</a:t>
            </a:r>
            <a:r>
              <a:rPr lang="en-US" sz="1600" dirty="0">
                <a:latin typeface="Abadi" panose="020B0604020104020204" pitchFamily="34" charset="0"/>
              </a:rPr>
              <a:t> a </a:t>
            </a:r>
            <a:r>
              <a:rPr lang="en-US" sz="1600" dirty="0" err="1">
                <a:latin typeface="Abadi" panose="020B0604020104020204" pitchFamily="34" charset="0"/>
              </a:rPr>
              <a:t>GridSearchCV</a:t>
            </a:r>
            <a:r>
              <a:rPr lang="en-US" sz="1600" dirty="0">
                <a:latin typeface="Abadi" panose="020B0604020104020204" pitchFamily="34" charset="0"/>
              </a:rPr>
              <a:t> object with cv = 10 to find the best parameters</a:t>
            </a:r>
          </a:p>
          <a:p>
            <a:pPr algn="just"/>
            <a:r>
              <a:rPr lang="en-US" sz="1600" dirty="0">
                <a:latin typeface="Abadi" panose="020B0604020104020204" pitchFamily="34" charset="0"/>
              </a:rPr>
              <a:t>Apply </a:t>
            </a:r>
            <a:r>
              <a:rPr lang="en-US" sz="1600" dirty="0" err="1">
                <a:latin typeface="Abadi" panose="020B0604020104020204" pitchFamily="34" charset="0"/>
              </a:rPr>
              <a:t>GridSearchCV</a:t>
            </a:r>
            <a:r>
              <a:rPr lang="en-US" sz="1600" dirty="0">
                <a:latin typeface="Abadi" panose="020B0604020104020204" pitchFamily="34" charset="0"/>
              </a:rPr>
              <a:t> to </a:t>
            </a:r>
            <a:r>
              <a:rPr lang="en-US" sz="1600" dirty="0" err="1">
                <a:latin typeface="Abadi" panose="020B0604020104020204" pitchFamily="34" charset="0"/>
              </a:rPr>
              <a:t>LogReg</a:t>
            </a:r>
            <a:r>
              <a:rPr lang="en-US" sz="1600" dirty="0">
                <a:latin typeface="Abadi" panose="020B0604020104020204" pitchFamily="34" charset="0"/>
              </a:rPr>
              <a:t>, SVM, Decision Tree, and KNN models</a:t>
            </a:r>
          </a:p>
          <a:p>
            <a:pPr marL="0" indent="0" algn="just">
              <a:buNone/>
            </a:pPr>
            <a:r>
              <a:rPr lang="en-US" sz="1600" dirty="0" err="1">
                <a:latin typeface="Abadi" panose="020B0604020104020204" pitchFamily="34" charset="0"/>
              </a:rPr>
              <a:t>tion</a:t>
            </a:r>
            <a:endParaRPr lang="en-US" sz="1600" dirty="0">
              <a:latin typeface="Abadi" panose="020B0604020104020204" pitchFamily="34" charset="0"/>
            </a:endParaRPr>
          </a:p>
          <a:p>
            <a:pPr algn="just"/>
            <a:r>
              <a:rPr lang="en-US" sz="1600" dirty="0">
                <a:latin typeface="Abadi" panose="020B0604020104020204" pitchFamily="34" charset="0"/>
              </a:rPr>
              <a:t>Calculate the accuracy on the test data using the .score() method for all models</a:t>
            </a:r>
          </a:p>
          <a:p>
            <a:pPr algn="just"/>
            <a:r>
              <a:rPr lang="en-US" sz="1600" dirty="0">
                <a:latin typeface="Abadi" panose="020B0604020104020204" pitchFamily="34" charset="0"/>
              </a:rPr>
              <a:t>Examine the confusion matrix for all models</a:t>
            </a:r>
          </a:p>
          <a:p>
            <a:pPr marL="0" indent="0" algn="just">
              <a:buNone/>
            </a:pPr>
            <a:r>
              <a:rPr lang="en-US" sz="1600" dirty="0">
                <a:latin typeface="Abadi" panose="020B0604020104020204" pitchFamily="34" charset="0"/>
              </a:rPr>
              <a:t>Step 5: Model Comparison and Selection</a:t>
            </a:r>
          </a:p>
          <a:p>
            <a:pPr algn="just"/>
            <a:r>
              <a:rPr lang="en-US" sz="1600" dirty="0">
                <a:latin typeface="Abadi" panose="020B0604020104020204" pitchFamily="34" charset="0"/>
              </a:rPr>
              <a:t>Find the method that performs best by examining the accuracy, best scores, and F1_score metrics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model&#10;&#10;Description automatically generated">
            <a:extLst>
              <a:ext uri="{FF2B5EF4-FFF2-40B4-BE49-F238E27FC236}">
                <a16:creationId xmlns:a16="http://schemas.microsoft.com/office/drawing/2014/main" id="{B6CAFAED-10FF-D2DA-915C-FD023D9B0136}"/>
              </a:ext>
            </a:extLst>
          </p:cNvPr>
          <p:cNvPicPr>
            <a:picLocks noChangeAspect="1"/>
          </p:cNvPicPr>
          <p:nvPr/>
        </p:nvPicPr>
        <p:blipFill>
          <a:blip r:embed="rId3"/>
          <a:stretch>
            <a:fillRect/>
          </a:stretch>
        </p:blipFill>
        <p:spPr>
          <a:xfrm>
            <a:off x="7492262" y="1637413"/>
            <a:ext cx="4190150" cy="2902318"/>
          </a:xfrm>
          <a:prstGeom prst="rect">
            <a:avLst/>
          </a:prstGeom>
        </p:spPr>
      </p:pic>
      <p:sp>
        <p:nvSpPr>
          <p:cNvPr id="8" name="TextBox 7">
            <a:extLst>
              <a:ext uri="{FF2B5EF4-FFF2-40B4-BE49-F238E27FC236}">
                <a16:creationId xmlns:a16="http://schemas.microsoft.com/office/drawing/2014/main" id="{56752866-A694-D4E0-ED02-36DDCF72B76C}"/>
              </a:ext>
            </a:extLst>
          </p:cNvPr>
          <p:cNvSpPr txBox="1"/>
          <p:nvPr/>
        </p:nvSpPr>
        <p:spPr>
          <a:xfrm>
            <a:off x="7492262" y="4539731"/>
            <a:ext cx="4336276" cy="369332"/>
          </a:xfrm>
          <a:prstGeom prst="rect">
            <a:avLst/>
          </a:prstGeom>
          <a:noFill/>
        </p:spPr>
        <p:txBody>
          <a:bodyPr wrap="square">
            <a:spAutoFit/>
          </a:bodyPr>
          <a:lstStyle/>
          <a:p>
            <a:r>
              <a:rPr lang="en-US" dirty="0">
                <a:solidFill>
                  <a:srgbClr val="0B49CB"/>
                </a:solidFill>
                <a:latin typeface="Abadi"/>
                <a:hlinkClick r:id="rId4"/>
              </a:rPr>
              <a:t>Predictive Analysis (Classification) </a:t>
            </a:r>
            <a:r>
              <a:rPr lang="en-US" dirty="0" err="1">
                <a:solidFill>
                  <a:srgbClr val="0B49CB"/>
                </a:solidFill>
                <a:latin typeface="Abadi"/>
                <a:hlinkClick r:id="rId4"/>
              </a:rPr>
              <a:t>Github</a:t>
            </a:r>
            <a:endParaRPr lang="en-US" dirty="0">
              <a:solidFill>
                <a:srgbClr val="0B49CB"/>
              </a:solidFill>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492" y="4088219"/>
            <a:ext cx="10420638" cy="203459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Trends: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earliest flights all failed, while the latest flights have all succeeded, suggesting an overall improvement in success rates over time.</a:t>
            </a:r>
          </a:p>
          <a:p>
            <a:pPr algn="just">
              <a:lnSpc>
                <a:spcPct val="100000"/>
              </a:lnSpc>
              <a:spcBef>
                <a:spcPts val="1400"/>
              </a:spcBef>
            </a:pPr>
            <a:r>
              <a:rPr lang="en-US" sz="2200" dirty="0">
                <a:solidFill>
                  <a:schemeClr val="accent3">
                    <a:lumMod val="25000"/>
                  </a:schemeClr>
                </a:solidFill>
                <a:latin typeface="Abadi" panose="020B0604020104020204" pitchFamily="34" charset="0"/>
              </a:rPr>
              <a:t>It can be inferred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2" name="Picture 4">
            <a:extLst>
              <a:ext uri="{FF2B5EF4-FFF2-40B4-BE49-F238E27FC236}">
                <a16:creationId xmlns:a16="http://schemas.microsoft.com/office/drawing/2014/main" id="{8A69EC78-ADF5-2791-EDD5-BB8B0EF0B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36690"/>
            <a:ext cx="10687961" cy="204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034007"/>
            <a:ext cx="10723944" cy="16120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VAFB SLC 4E payload mass are below 10000 kg</a:t>
            </a:r>
          </a:p>
          <a:p>
            <a:pPr>
              <a:lnSpc>
                <a:spcPct val="100000"/>
              </a:lnSpc>
              <a:spcBef>
                <a:spcPts val="1400"/>
              </a:spcBef>
            </a:pPr>
            <a:r>
              <a:rPr lang="en-US" sz="2200" dirty="0">
                <a:solidFill>
                  <a:schemeClr val="accent3">
                    <a:lumMod val="25000"/>
                  </a:schemeClr>
                </a:solidFill>
                <a:latin typeface="Abadi" panose="020B0604020104020204" pitchFamily="34" charset="0"/>
              </a:rPr>
              <a:t>For payload under 5500 kg the launch site KSC LC 39A  has 100 %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7D3E78CC-E270-3BE1-80D8-29F8C45AF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40338"/>
            <a:ext cx="10515600" cy="201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4935464" cy="3811588"/>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Orbit with 100% Success Rate are ES-L1, GEO, HEO, SSO</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Orbit with Success Rate higher than 0% less than 100% are GTO, ISS, LEO, MEO, PO, VLEO</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Orbit with 0% Success Rate is 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934E0878-B6D5-0AA1-CA77-4E69ABBF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847" y="1518110"/>
            <a:ext cx="4668764" cy="450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37012"/>
            <a:ext cx="10571658" cy="139223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81C04743-3C3E-65FF-23E1-D1584C297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83187"/>
            <a:ext cx="10571658" cy="207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DCABCF0B-067A-24D3-5811-1CDA517F5379}"/>
              </a:ext>
            </a:extLst>
          </p:cNvPr>
          <p:cNvSpPr txBox="1">
            <a:spLocks/>
          </p:cNvSpPr>
          <p:nvPr/>
        </p:nvSpPr>
        <p:spPr>
          <a:xfrm>
            <a:off x="945430" y="4520623"/>
            <a:ext cx="10301140" cy="14954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pic>
        <p:nvPicPr>
          <p:cNvPr id="6146" name="Picture 2">
            <a:extLst>
              <a:ext uri="{FF2B5EF4-FFF2-40B4-BE49-F238E27FC236}">
                <a16:creationId xmlns:a16="http://schemas.microsoft.com/office/drawing/2014/main" id="{0275F361-2F76-5512-72CD-0895FEC7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07980"/>
            <a:ext cx="10593314" cy="207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success rate since 2013 kept increasing till 2017 (stable in 2014) and after 2015 it started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99626FF7-5606-D909-F200-15F4FFFBE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10" y="163319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6B3C2CD-DD11-4E4E-12E5-CE6483C5EC06}"/>
              </a:ext>
            </a:extLst>
          </p:cNvPr>
          <p:cNvPicPr>
            <a:picLocks noChangeAspect="1"/>
          </p:cNvPicPr>
          <p:nvPr/>
        </p:nvPicPr>
        <p:blipFill>
          <a:blip r:embed="rId3"/>
          <a:stretch>
            <a:fillRect/>
          </a:stretch>
        </p:blipFill>
        <p:spPr>
          <a:xfrm>
            <a:off x="1056627" y="2199173"/>
            <a:ext cx="9172353" cy="17588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CF2DBB76-005D-FE29-28E5-939D7B28347A}"/>
              </a:ext>
            </a:extLst>
          </p:cNvPr>
          <p:cNvPicPr>
            <a:picLocks noChangeAspect="1"/>
          </p:cNvPicPr>
          <p:nvPr/>
        </p:nvPicPr>
        <p:blipFill>
          <a:blip r:embed="rId3"/>
          <a:stretch>
            <a:fillRect/>
          </a:stretch>
        </p:blipFill>
        <p:spPr>
          <a:xfrm>
            <a:off x="1056627" y="2308466"/>
            <a:ext cx="9172354" cy="19749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07D003CD-7064-9D9C-AD7B-371E1909579A}"/>
              </a:ext>
            </a:extLst>
          </p:cNvPr>
          <p:cNvPicPr>
            <a:picLocks noChangeAspect="1"/>
          </p:cNvPicPr>
          <p:nvPr/>
        </p:nvPicPr>
        <p:blipFill>
          <a:blip r:embed="rId3"/>
          <a:stretch>
            <a:fillRect/>
          </a:stretch>
        </p:blipFill>
        <p:spPr>
          <a:xfrm>
            <a:off x="1095154" y="2263328"/>
            <a:ext cx="9952074" cy="13491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0" name="Picture 9">
            <a:extLst>
              <a:ext uri="{FF2B5EF4-FFF2-40B4-BE49-F238E27FC236}">
                <a16:creationId xmlns:a16="http://schemas.microsoft.com/office/drawing/2014/main" id="{02818AF1-60A1-CD25-7E6E-F74880954A38}"/>
              </a:ext>
            </a:extLst>
          </p:cNvPr>
          <p:cNvPicPr>
            <a:picLocks noChangeAspect="1"/>
          </p:cNvPicPr>
          <p:nvPr/>
        </p:nvPicPr>
        <p:blipFill>
          <a:blip r:embed="rId3"/>
          <a:stretch>
            <a:fillRect/>
          </a:stretch>
        </p:blipFill>
        <p:spPr>
          <a:xfrm>
            <a:off x="1034711" y="2313984"/>
            <a:ext cx="10108209" cy="139514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D7FE915-8D50-100A-A8A3-E892C3CE2621}"/>
              </a:ext>
            </a:extLst>
          </p:cNvPr>
          <p:cNvPicPr>
            <a:picLocks noChangeAspect="1"/>
          </p:cNvPicPr>
          <p:nvPr/>
        </p:nvPicPr>
        <p:blipFill>
          <a:blip r:embed="rId3"/>
          <a:stretch>
            <a:fillRect/>
          </a:stretch>
        </p:blipFill>
        <p:spPr>
          <a:xfrm>
            <a:off x="1041990" y="2224905"/>
            <a:ext cx="10328412" cy="16347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9" name="Picture 8">
            <a:extLst>
              <a:ext uri="{FF2B5EF4-FFF2-40B4-BE49-F238E27FC236}">
                <a16:creationId xmlns:a16="http://schemas.microsoft.com/office/drawing/2014/main" id="{39EC2DF1-7A6F-FF6D-0F74-701D12AA1949}"/>
              </a:ext>
            </a:extLst>
          </p:cNvPr>
          <p:cNvPicPr>
            <a:picLocks noChangeAspect="1"/>
          </p:cNvPicPr>
          <p:nvPr/>
        </p:nvPicPr>
        <p:blipFill>
          <a:blip r:embed="rId3"/>
          <a:stretch>
            <a:fillRect/>
          </a:stretch>
        </p:blipFill>
        <p:spPr>
          <a:xfrm>
            <a:off x="893134" y="2667985"/>
            <a:ext cx="10512975" cy="212729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4662"/>
            <a:ext cx="10326708" cy="459091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Data Collection through API and Web Scrapping</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Data Wrangling</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Explanatory  Data Analysis with SQL</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Explanatory  Data Analysis with Data Visualization</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Visual Analytics with Folium</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Explanatory Data Analysis Result</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Interactive analytics screenshot</a:t>
            </a:r>
          </a:p>
          <a:p>
            <a:pPr marL="568325">
              <a:lnSpc>
                <a:spcPct val="100000"/>
              </a:lnSpc>
              <a:spcBef>
                <a:spcPts val="1400"/>
              </a:spcBef>
              <a:buFontTx/>
              <a:buChar char="-"/>
            </a:pPr>
            <a:r>
              <a:rPr lang="en-US" sz="2200" dirty="0">
                <a:solidFill>
                  <a:schemeClr val="accent3">
                    <a:lumMod val="25000"/>
                  </a:schemeClr>
                </a:solidFill>
                <a:latin typeface="Abadi" panose="020B0604020104020204" pitchFamily="34" charset="0"/>
              </a:rPr>
              <a:t>Predictive Analytics result from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1BE70016-35B0-4498-376B-1566B97AA88B}"/>
              </a:ext>
            </a:extLst>
          </p:cNvPr>
          <p:cNvPicPr>
            <a:picLocks noChangeAspect="1"/>
          </p:cNvPicPr>
          <p:nvPr/>
        </p:nvPicPr>
        <p:blipFill>
          <a:blip r:embed="rId3"/>
          <a:stretch>
            <a:fillRect/>
          </a:stretch>
        </p:blipFill>
        <p:spPr>
          <a:xfrm>
            <a:off x="1096074" y="2245330"/>
            <a:ext cx="10360038" cy="20395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a:extLst>
              <a:ext uri="{FF2B5EF4-FFF2-40B4-BE49-F238E27FC236}">
                <a16:creationId xmlns:a16="http://schemas.microsoft.com/office/drawing/2014/main" id="{F9911F99-049E-805E-AA56-68684EA6159A}"/>
              </a:ext>
            </a:extLst>
          </p:cNvPr>
          <p:cNvPicPr>
            <a:picLocks noChangeAspect="1"/>
          </p:cNvPicPr>
          <p:nvPr/>
        </p:nvPicPr>
        <p:blipFill>
          <a:blip r:embed="rId3"/>
          <a:stretch>
            <a:fillRect/>
          </a:stretch>
        </p:blipFill>
        <p:spPr>
          <a:xfrm>
            <a:off x="1096074" y="2263739"/>
            <a:ext cx="10206952" cy="36585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B89332C-72F1-3C34-BE8A-20AE2A91D008}"/>
              </a:ext>
            </a:extLst>
          </p:cNvPr>
          <p:cNvPicPr>
            <a:picLocks noChangeAspect="1"/>
          </p:cNvPicPr>
          <p:nvPr/>
        </p:nvPicPr>
        <p:blipFill>
          <a:blip r:embed="rId3"/>
          <a:stretch>
            <a:fillRect/>
          </a:stretch>
        </p:blipFill>
        <p:spPr>
          <a:xfrm>
            <a:off x="1063255" y="2663550"/>
            <a:ext cx="10383345" cy="22274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CB7AC092-1D20-30A9-1172-19DD44342EF6}"/>
              </a:ext>
            </a:extLst>
          </p:cNvPr>
          <p:cNvPicPr>
            <a:picLocks noChangeAspect="1"/>
          </p:cNvPicPr>
          <p:nvPr/>
        </p:nvPicPr>
        <p:blipFill>
          <a:blip r:embed="rId3"/>
          <a:stretch>
            <a:fillRect/>
          </a:stretch>
        </p:blipFill>
        <p:spPr>
          <a:xfrm>
            <a:off x="1083762" y="2601943"/>
            <a:ext cx="10204537" cy="34236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049890" cy="4351338"/>
          </a:xfrm>
          <a:prstGeom prst="rect">
            <a:avLst/>
          </a:prstGeom>
        </p:spPr>
        <p:txBody>
          <a:bodyPr lIns="91440" tIns="45720" rIns="91440" bIns="45720" anchor="t">
            <a:normAutofit fontScale="92500" lnSpcReduction="10000"/>
          </a:bodyPr>
          <a:lstStyle/>
          <a:p>
            <a:pPr marL="0" indent="0">
              <a:buNone/>
            </a:pPr>
            <a:r>
              <a:rPr lang="en-US" dirty="0">
                <a:latin typeface="Abadi" panose="020B0604020104020204" pitchFamily="34" charset="0"/>
              </a:rPr>
              <a:t>Most launch sites are strategically located near the Equator. This proximity provides a significant advantage, as the initial velocity of the launch site is inherited by the spacecraft due to inertia, helping it achieve the necessary speed to stay in orbit. Additionally, all launch sites are situated close to the coast, allowing rockets to be launched over the ocean, thereby minimizing the risk of debris falling or exploding near populated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8" name="Picture 7">
            <a:extLst>
              <a:ext uri="{FF2B5EF4-FFF2-40B4-BE49-F238E27FC236}">
                <a16:creationId xmlns:a16="http://schemas.microsoft.com/office/drawing/2014/main" id="{F6C9236F-4A2C-6A46-8DAB-8CA77297AD2F}"/>
              </a:ext>
            </a:extLst>
          </p:cNvPr>
          <p:cNvPicPr>
            <a:picLocks noChangeAspect="1"/>
          </p:cNvPicPr>
          <p:nvPr/>
        </p:nvPicPr>
        <p:blipFill>
          <a:blip r:embed="rId3"/>
          <a:stretch>
            <a:fillRect/>
          </a:stretch>
        </p:blipFill>
        <p:spPr>
          <a:xfrm>
            <a:off x="6913636" y="1738599"/>
            <a:ext cx="4371975" cy="41347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7097640"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By referencing the color-coded markers, we can quickly identify the launch sites with high success rates. The green markers indicate successful launches, while the red markers denote failed launches, providing a visual representation of each site's performance.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Picture 3">
            <a:extLst>
              <a:ext uri="{FF2B5EF4-FFF2-40B4-BE49-F238E27FC236}">
                <a16:creationId xmlns:a16="http://schemas.microsoft.com/office/drawing/2014/main" id="{DF496098-B327-C766-7C52-8DE0CAFB64C4}"/>
              </a:ext>
            </a:extLst>
          </p:cNvPr>
          <p:cNvPicPr>
            <a:picLocks noChangeAspect="1"/>
          </p:cNvPicPr>
          <p:nvPr/>
        </p:nvPicPr>
        <p:blipFill>
          <a:blip r:embed="rId3"/>
          <a:stretch>
            <a:fillRect/>
          </a:stretch>
        </p:blipFill>
        <p:spPr>
          <a:xfrm>
            <a:off x="8075299" y="1708008"/>
            <a:ext cx="3210312" cy="34419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6564240"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visual analysis of the launch  site CCAFS LC-40 we can clearly see that it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relative close to railway (1.23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relative close to highway (22.48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relative close to coastline (0.87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relative close to city Titusville (23.27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430790"/>
            <a:ext cx="10515600"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Distance from the launch site CCAFS LC-40 to its proximities</a:t>
            </a:r>
          </a:p>
        </p:txBody>
      </p:sp>
      <p:pic>
        <p:nvPicPr>
          <p:cNvPr id="4" name="Picture 3">
            <a:extLst>
              <a:ext uri="{FF2B5EF4-FFF2-40B4-BE49-F238E27FC236}">
                <a16:creationId xmlns:a16="http://schemas.microsoft.com/office/drawing/2014/main" id="{DD6E3389-751C-024E-9EB6-C3EB1C04C8FF}"/>
              </a:ext>
            </a:extLst>
          </p:cNvPr>
          <p:cNvPicPr>
            <a:picLocks noChangeAspect="1"/>
          </p:cNvPicPr>
          <p:nvPr/>
        </p:nvPicPr>
        <p:blipFill>
          <a:blip r:embed="rId3"/>
          <a:stretch>
            <a:fillRect/>
          </a:stretch>
        </p:blipFill>
        <p:spPr>
          <a:xfrm>
            <a:off x="7440767" y="1575238"/>
            <a:ext cx="3940841" cy="34920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85620"/>
            <a:ext cx="9745589" cy="143351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KSC LC-39A have the highest total success launches followed by CCAFS SLC-40 then VAFB SLC-4E, and CCAFS 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28B4BACB-BDBC-5A83-8F47-4CF07528ADA7}"/>
              </a:ext>
            </a:extLst>
          </p:cNvPr>
          <p:cNvPicPr>
            <a:picLocks noChangeAspect="1"/>
          </p:cNvPicPr>
          <p:nvPr/>
        </p:nvPicPr>
        <p:blipFill>
          <a:blip r:embed="rId3"/>
          <a:stretch>
            <a:fillRect/>
          </a:stretch>
        </p:blipFill>
        <p:spPr>
          <a:xfrm>
            <a:off x="770012" y="1370740"/>
            <a:ext cx="10515600" cy="33466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997842" y="1497724"/>
            <a:ext cx="7360340" cy="452784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is a company that has revolutionized the space industry by offering Falcon 9 rocket launches for as low as 62 million dollars, while other providers charge upward of 165 million dollars per launch. The company has been able to achieve this by reusing the first stage of the rocket, which has helped reduce the cost of launches. The first stage of the rocket is re-landed and then used on the next mission, which further reduces the cost of launches. As a data scientist working for a startup that is competing with SpaceX, your goal is to create a machine learning pipeline that can predict the landing outcome of the first stage of the rocket in the future. This project is crucial in identifying the right price to bid against SpaceX for a rocket launch.</a:t>
            </a:r>
          </a:p>
          <a:p>
            <a:pPr marL="0" indent="0">
              <a:spcBef>
                <a:spcPts val="1400"/>
              </a:spcBef>
              <a:buNone/>
            </a:pPr>
            <a:r>
              <a:rPr lang="en-US" sz="2200" dirty="0">
                <a:solidFill>
                  <a:schemeClr val="accent3">
                    <a:lumMod val="25000"/>
                  </a:schemeClr>
                </a:solidFill>
                <a:latin typeface="Abadi" panose="020B0604020104020204" pitchFamily="34" charset="0"/>
              </a:rPr>
              <a:t>Key problem included in this project are :</a:t>
            </a:r>
          </a:p>
          <a:p>
            <a:pPr>
              <a:spcBef>
                <a:spcPts val="1400"/>
              </a:spcBef>
              <a:buFontTx/>
              <a:buChar char="-"/>
            </a:pPr>
            <a:r>
              <a:rPr lang="en-US" sz="2200" dirty="0">
                <a:solidFill>
                  <a:schemeClr val="accent3">
                    <a:lumMod val="25000"/>
                  </a:schemeClr>
                </a:solidFill>
                <a:latin typeface="Abadi" panose="020B0604020104020204" pitchFamily="34" charset="0"/>
              </a:rPr>
              <a:t>Identifying factors that influence the landing outcome,</a:t>
            </a:r>
          </a:p>
          <a:p>
            <a:pPr>
              <a:spcBef>
                <a:spcPts val="1400"/>
              </a:spcBef>
              <a:buFontTx/>
              <a:buChar char="-"/>
            </a:pPr>
            <a:r>
              <a:rPr lang="en-US" sz="2200" dirty="0">
                <a:solidFill>
                  <a:schemeClr val="accent3">
                    <a:lumMod val="25000"/>
                  </a:schemeClr>
                </a:solidFill>
                <a:latin typeface="Abadi" panose="020B0604020104020204" pitchFamily="34" charset="0"/>
              </a:rPr>
              <a:t>Find relationship between variable and it effect on landing outcome,</a:t>
            </a:r>
          </a:p>
          <a:p>
            <a:pPr>
              <a:spcBef>
                <a:spcPts val="1400"/>
              </a:spcBef>
              <a:buFontTx/>
              <a:buChar char="-"/>
            </a:pPr>
            <a:r>
              <a:rPr lang="en-US" sz="2200" dirty="0">
                <a:solidFill>
                  <a:schemeClr val="accent3">
                    <a:lumMod val="25000"/>
                  </a:schemeClr>
                </a:solidFill>
                <a:latin typeface="Abadi" panose="020B0604020104020204" pitchFamily="34" charset="0"/>
              </a:rPr>
              <a:t>Find the best condition that needed to increase success landing rate.</a:t>
            </a:r>
          </a:p>
        </p:txBody>
      </p:sp>
      <p:pic>
        <p:nvPicPr>
          <p:cNvPr id="1025" name="Picture 1" descr="SpaceX">
            <a:extLst>
              <a:ext uri="{FF2B5EF4-FFF2-40B4-BE49-F238E27FC236}">
                <a16:creationId xmlns:a16="http://schemas.microsoft.com/office/drawing/2014/main" id="{5DB7B3FC-3BB7-9272-FB82-F1AA7B61A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52" y="1497724"/>
            <a:ext cx="30480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72050"/>
            <a:ext cx="10551583" cy="120491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the highest launch success rate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6A388D5B-C43E-6D27-9645-C4C9FA0F526D}"/>
              </a:ext>
            </a:extLst>
          </p:cNvPr>
          <p:cNvPicPr>
            <a:picLocks noChangeAspect="1"/>
          </p:cNvPicPr>
          <p:nvPr/>
        </p:nvPicPr>
        <p:blipFill>
          <a:blip r:embed="rId3"/>
          <a:stretch>
            <a:fillRect/>
          </a:stretch>
        </p:blipFill>
        <p:spPr>
          <a:xfrm>
            <a:off x="770011" y="1463542"/>
            <a:ext cx="10551583" cy="318768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886199"/>
            <a:ext cx="10515600" cy="20478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charts show that payloads  between 2000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07E85C4A-21F4-4BAE-085A-A6C3712EEE54}"/>
              </a:ext>
            </a:extLst>
          </p:cNvPr>
          <p:cNvPicPr>
            <a:picLocks noChangeAspect="1"/>
          </p:cNvPicPr>
          <p:nvPr/>
        </p:nvPicPr>
        <p:blipFill>
          <a:blip r:embed="rId3"/>
          <a:stretch>
            <a:fillRect/>
          </a:stretch>
        </p:blipFill>
        <p:spPr>
          <a:xfrm>
            <a:off x="735916" y="1413452"/>
            <a:ext cx="10583789" cy="228300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SVM, and KNN have the same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Tree accuracy is lower than the others</a:t>
            </a:r>
          </a:p>
          <a:p>
            <a:pPr>
              <a:lnSpc>
                <a:spcPct val="100000"/>
              </a:lnSpc>
              <a:spcBef>
                <a:spcPts val="1400"/>
              </a:spcBef>
            </a:pPr>
            <a:r>
              <a:rPr lang="en-US" sz="2200" dirty="0">
                <a:solidFill>
                  <a:schemeClr val="accent3">
                    <a:lumMod val="25000"/>
                  </a:schemeClr>
                </a:solidFill>
                <a:latin typeface="Abadi" panose="020B0604020104020204" pitchFamily="34" charset="0"/>
              </a:rPr>
              <a:t>The identical scores on the Same Test Set may be attributed to the limited test sample size of only 18 samples, which could be insufficient to capture significant differences.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AA6E1FA-A5D0-C228-8EB1-E216B9CD5575}"/>
              </a:ext>
            </a:extLst>
          </p:cNvPr>
          <p:cNvPicPr>
            <a:picLocks noChangeAspect="1"/>
          </p:cNvPicPr>
          <p:nvPr/>
        </p:nvPicPr>
        <p:blipFill>
          <a:blip r:embed="rId3"/>
          <a:stretch>
            <a:fillRect/>
          </a:stretch>
        </p:blipFill>
        <p:spPr>
          <a:xfrm>
            <a:off x="6338512" y="1616380"/>
            <a:ext cx="5382376" cy="42773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1643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Upon examining the confusion matrix, we observe that logistic regression is capable of distinguishing between the different classes. However, a closer inspection reveals that the primary challenge lies in the occurrence of false positives, which is a key area for improvement.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82E35409-C235-7BF8-E7D4-DFAF5F9B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739" y="1554163"/>
            <a:ext cx="504825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837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this project, we aimed to develop a predictive model that determines the likelihood of a Falcon 9 launch's first stage landing, which is a crucial factor in determining the cost of a launch. Our key findings and approach can be summarized as follows: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explored the relationships between various features of a Falcon 9 launch, such as payload mass and orbit type, and their impact on the mission outcome.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employed multiple machine learning algorithms on historical Falcon 9 launch data to identify patterns and develop predictive models.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Our models can be used to accurately forecast the outcome of future launches, providing valuable insights for launch cost estimation.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a:solidFill>
                  <a:schemeClr val="tx1"/>
                </a:solidFill>
                <a:latin typeface="Abadi"/>
              </a:rPr>
              <a:t>Data was collected from SpaceX API and web scrapping </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Filtering the data</a:t>
            </a:r>
          </a:p>
          <a:p>
            <a:pPr lvl="1">
              <a:lnSpc>
                <a:spcPct val="120000"/>
              </a:lnSpc>
              <a:spcBef>
                <a:spcPts val="1400"/>
              </a:spcBef>
            </a:pPr>
            <a:r>
              <a:rPr lang="en-US" sz="7600" dirty="0">
                <a:solidFill>
                  <a:schemeClr val="tx1"/>
                </a:solidFill>
                <a:latin typeface="Abadi"/>
              </a:rPr>
              <a:t>Dealing with missing values</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process combined two key methods: API requests from the SpaceX REST API and web scraping from SpaceX's Wikipedia page. Utilizing both approaches allowed us to gather comprehensive information about SpaceX launches, facilitating a detailed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dual-method approach ensured we captured all relevant details for our analysis of SpaceX launches.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9"/>
            <a:ext cx="5461000" cy="380288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I collect the data from the SPACEX API then filter the data to include only Falcon 9 launches, then the missing values in Payload Mass column is replaced with the respective mean value of the column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A diagram of a data launch&#10;&#10;Description automatically generated">
            <a:extLst>
              <a:ext uri="{FF2B5EF4-FFF2-40B4-BE49-F238E27FC236}">
                <a16:creationId xmlns:a16="http://schemas.microsoft.com/office/drawing/2014/main" id="{A42A6860-1C27-A26A-8513-7F4EDE27DA7A}"/>
              </a:ext>
            </a:extLst>
          </p:cNvPr>
          <p:cNvPicPr>
            <a:picLocks noChangeAspect="1"/>
          </p:cNvPicPr>
          <p:nvPr/>
        </p:nvPicPr>
        <p:blipFill>
          <a:blip r:embed="rId3"/>
          <a:stretch>
            <a:fillRect/>
          </a:stretch>
        </p:blipFill>
        <p:spPr>
          <a:xfrm>
            <a:off x="5923095" y="1821491"/>
            <a:ext cx="5448167" cy="3773685"/>
          </a:xfrm>
          <a:prstGeom prst="rect">
            <a:avLst/>
          </a:prstGeom>
        </p:spPr>
      </p:pic>
      <p:sp>
        <p:nvSpPr>
          <p:cNvPr id="13" name="TextBox 12">
            <a:extLst>
              <a:ext uri="{FF2B5EF4-FFF2-40B4-BE49-F238E27FC236}">
                <a16:creationId xmlns:a16="http://schemas.microsoft.com/office/drawing/2014/main" id="{084CEEBD-86A3-B7FF-A011-A1CD34A03250}"/>
              </a:ext>
            </a:extLst>
          </p:cNvPr>
          <p:cNvSpPr txBox="1"/>
          <p:nvPr/>
        </p:nvSpPr>
        <p:spPr>
          <a:xfrm>
            <a:off x="6733270" y="5591485"/>
            <a:ext cx="3963003"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a:hlinkClick r:id="rId4"/>
              </a:rPr>
              <a:t>Data Collection – SpaceX API </a:t>
            </a:r>
            <a:r>
              <a:rPr lang="en-US" sz="1800" dirty="0" err="1">
                <a:solidFill>
                  <a:schemeClr val="accent3">
                    <a:lumMod val="25000"/>
                  </a:schemeClr>
                </a:solidFill>
                <a:latin typeface="Abadi"/>
                <a:hlinkClick r:id="rId4"/>
              </a:rPr>
              <a:t>Github</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917396"/>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scrapped from the Wikipedia page then extracted by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then the extracted data is constructed to be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data flow&#10;&#10;Description automatically generated">
            <a:extLst>
              <a:ext uri="{FF2B5EF4-FFF2-40B4-BE49-F238E27FC236}">
                <a16:creationId xmlns:a16="http://schemas.microsoft.com/office/drawing/2014/main" id="{C9D9AB04-4608-3355-14AC-9680674B777D}"/>
              </a:ext>
            </a:extLst>
          </p:cNvPr>
          <p:cNvPicPr>
            <a:picLocks noChangeAspect="1"/>
          </p:cNvPicPr>
          <p:nvPr/>
        </p:nvPicPr>
        <p:blipFill>
          <a:blip r:embed="rId3"/>
          <a:stretch>
            <a:fillRect/>
          </a:stretch>
        </p:blipFill>
        <p:spPr>
          <a:xfrm>
            <a:off x="5910262" y="1792287"/>
            <a:ext cx="5502886" cy="3811587"/>
          </a:xfrm>
          <a:prstGeom prst="rect">
            <a:avLst/>
          </a:prstGeom>
        </p:spPr>
      </p:pic>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502886" cy="381158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9" name="TextBox 8">
            <a:extLst>
              <a:ext uri="{FF2B5EF4-FFF2-40B4-BE49-F238E27FC236}">
                <a16:creationId xmlns:a16="http://schemas.microsoft.com/office/drawing/2014/main" id="{31C4BA62-7AB9-DBA7-A796-587F75F0ACC7}"/>
              </a:ext>
            </a:extLst>
          </p:cNvPr>
          <p:cNvSpPr txBox="1"/>
          <p:nvPr/>
        </p:nvSpPr>
        <p:spPr>
          <a:xfrm>
            <a:off x="7038372" y="5603875"/>
            <a:ext cx="3667728"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Data Collection – Scraping </a:t>
            </a:r>
            <a:r>
              <a:rPr lang="en-US" sz="1800" dirty="0" err="1">
                <a:solidFill>
                  <a:schemeClr val="accent3">
                    <a:lumMod val="25000"/>
                  </a:schemeClr>
                </a:solidFill>
                <a:latin typeface="Abadi" panose="020B0604020104020204" pitchFamily="34" charset="0"/>
                <a:hlinkClick r:id="rId4"/>
              </a:rPr>
              <a:t>Github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1897</TotalTime>
  <Words>2241</Words>
  <Application>Microsoft Office PowerPoint</Application>
  <PresentationFormat>Widescreen</PresentationFormat>
  <Paragraphs>234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Dhava Gautama</cp:lastModifiedBy>
  <cp:revision>210</cp:revision>
  <dcterms:created xsi:type="dcterms:W3CDTF">2021-04-29T18:58:34Z</dcterms:created>
  <dcterms:modified xsi:type="dcterms:W3CDTF">2024-07-28T10:35:43Z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